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9"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105" d="100"/>
          <a:sy n="105" d="100"/>
        </p:scale>
        <p:origin x="1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518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5600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03138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19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5344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278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314513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229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8277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8117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98816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529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527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300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776062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8/4/2020</a:t>
            </a:fld>
            <a:endParaRPr lang="en-US" dirty="0"/>
          </a:p>
        </p:txBody>
      </p:sp>
    </p:spTree>
    <p:extLst>
      <p:ext uri="{BB962C8B-B14F-4D97-AF65-F5344CB8AC3E}">
        <p14:creationId xmlns:p14="http://schemas.microsoft.com/office/powerpoint/2010/main" val="138884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635609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BD34D-911C-40FB-80A3-2E1FEB5A1719}"/>
              </a:ext>
            </a:extLst>
          </p:cNvPr>
          <p:cNvSpPr>
            <a:spLocks noGrp="1"/>
          </p:cNvSpPr>
          <p:nvPr>
            <p:ph type="title"/>
          </p:nvPr>
        </p:nvSpPr>
        <p:spPr>
          <a:xfrm>
            <a:off x="2201334" y="175321"/>
            <a:ext cx="8596668" cy="1320800"/>
          </a:xfrm>
        </p:spPr>
        <p:txBody>
          <a:bodyPr/>
          <a:lstStyle/>
          <a:p>
            <a:r>
              <a:rPr lang="en-AU" dirty="0"/>
              <a:t>Mathematics  Standard</a:t>
            </a:r>
          </a:p>
        </p:txBody>
      </p:sp>
      <p:sp>
        <p:nvSpPr>
          <p:cNvPr id="3" name="Content Placeholder 2">
            <a:extLst>
              <a:ext uri="{FF2B5EF4-FFF2-40B4-BE49-F238E27FC236}">
                <a16:creationId xmlns:a16="http://schemas.microsoft.com/office/drawing/2014/main" id="{8673DCE6-9A75-4353-8720-8166329BA66E}"/>
              </a:ext>
            </a:extLst>
          </p:cNvPr>
          <p:cNvSpPr>
            <a:spLocks noGrp="1"/>
          </p:cNvSpPr>
          <p:nvPr>
            <p:ph idx="1"/>
          </p:nvPr>
        </p:nvSpPr>
        <p:spPr>
          <a:xfrm>
            <a:off x="677334" y="2170749"/>
            <a:ext cx="9177866" cy="4209731"/>
          </a:xfrm>
        </p:spPr>
        <p:txBody>
          <a:bodyPr>
            <a:normAutofit fontScale="92500" lnSpcReduction="20000"/>
          </a:bodyPr>
          <a:lstStyle/>
          <a:p>
            <a:r>
              <a:rPr lang="en-AU" sz="2200" b="1" dirty="0"/>
              <a:t>Course Description: </a:t>
            </a:r>
            <a:r>
              <a:rPr lang="en-AU" sz="2200" dirty="0">
                <a:solidFill>
                  <a:srgbClr val="0070C0"/>
                </a:solidFill>
              </a:rPr>
              <a:t>The Mathematics Standard Year 11 course is a common course for all students studying the Mathematics Standard 2 syllabus. </a:t>
            </a:r>
          </a:p>
          <a:p>
            <a:r>
              <a:rPr lang="en-AU" sz="2200" dirty="0">
                <a:solidFill>
                  <a:srgbClr val="0070C0"/>
                </a:solidFill>
              </a:rPr>
              <a:t>In Year 12 students can elect to study either the Mathematics Standard 1 Year 12 course or the Mathematics Standard 2 Year 12 course.</a:t>
            </a:r>
          </a:p>
          <a:p>
            <a:r>
              <a:rPr lang="en-AU" sz="2200" dirty="0">
                <a:solidFill>
                  <a:srgbClr val="FF0000"/>
                </a:solidFill>
              </a:rPr>
              <a:t>All students studying the Mathematics Standard 2 course in Year 12 will sit for a Year 12 examination.</a:t>
            </a:r>
          </a:p>
          <a:p>
            <a:r>
              <a:rPr lang="en-AU" sz="2200" b="1" dirty="0"/>
              <a:t>Main Topics covered:</a:t>
            </a:r>
            <a:endParaRPr lang="en-AU" sz="2200" dirty="0"/>
          </a:p>
          <a:p>
            <a:r>
              <a:rPr lang="en-AU" sz="2200" b="1" dirty="0">
                <a:solidFill>
                  <a:srgbClr val="FF0000"/>
                </a:solidFill>
              </a:rPr>
              <a:t>1. </a:t>
            </a:r>
            <a:r>
              <a:rPr lang="en-AU" sz="2200" dirty="0">
                <a:solidFill>
                  <a:srgbClr val="FF0000"/>
                </a:solidFill>
              </a:rPr>
              <a:t>Algebra</a:t>
            </a:r>
          </a:p>
          <a:p>
            <a:r>
              <a:rPr lang="en-AU" sz="2200" b="1" dirty="0">
                <a:solidFill>
                  <a:srgbClr val="FF0000"/>
                </a:solidFill>
              </a:rPr>
              <a:t>2. </a:t>
            </a:r>
            <a:r>
              <a:rPr lang="en-AU" sz="2200" dirty="0">
                <a:solidFill>
                  <a:srgbClr val="FF0000"/>
                </a:solidFill>
              </a:rPr>
              <a:t>Measurement</a:t>
            </a:r>
          </a:p>
          <a:p>
            <a:r>
              <a:rPr lang="en-AU" sz="2200" b="1" dirty="0">
                <a:solidFill>
                  <a:srgbClr val="FF0000"/>
                </a:solidFill>
              </a:rPr>
              <a:t>3. </a:t>
            </a:r>
            <a:r>
              <a:rPr lang="en-AU" sz="2200" dirty="0">
                <a:solidFill>
                  <a:srgbClr val="FF0000"/>
                </a:solidFill>
              </a:rPr>
              <a:t>Financial Mathematics </a:t>
            </a:r>
          </a:p>
          <a:p>
            <a:r>
              <a:rPr lang="en-AU" sz="2200" dirty="0">
                <a:solidFill>
                  <a:srgbClr val="FF0000"/>
                </a:solidFill>
              </a:rPr>
              <a:t>4. Statistical Analysis</a:t>
            </a:r>
          </a:p>
          <a:p>
            <a:r>
              <a:rPr lang="en-AU" sz="2200" dirty="0">
                <a:solidFill>
                  <a:srgbClr val="FF0000"/>
                </a:solidFill>
              </a:rPr>
              <a:t>5. Networks  (Year 12 Only)</a:t>
            </a:r>
          </a:p>
          <a:p>
            <a:endParaRPr lang="en-AU" dirty="0">
              <a:solidFill>
                <a:srgbClr val="FF0000"/>
              </a:solidFill>
            </a:endParaRPr>
          </a:p>
        </p:txBody>
      </p:sp>
      <p:pic>
        <p:nvPicPr>
          <p:cNvPr id="4" name="Picture 3">
            <a:extLst>
              <a:ext uri="{FF2B5EF4-FFF2-40B4-BE49-F238E27FC236}">
                <a16:creationId xmlns:a16="http://schemas.microsoft.com/office/drawing/2014/main" id="{D701CE33-629A-42C8-A968-D7F9717E47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96" y="175321"/>
            <a:ext cx="2049934" cy="1864068"/>
          </a:xfrm>
          <a:prstGeom prst="rect">
            <a:avLst/>
          </a:prstGeom>
        </p:spPr>
      </p:pic>
    </p:spTree>
    <p:extLst>
      <p:ext uri="{BB962C8B-B14F-4D97-AF65-F5344CB8AC3E}">
        <p14:creationId xmlns:p14="http://schemas.microsoft.com/office/powerpoint/2010/main" val="2007486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BD34D-911C-40FB-80A3-2E1FEB5A1719}"/>
              </a:ext>
            </a:extLst>
          </p:cNvPr>
          <p:cNvSpPr>
            <a:spLocks noGrp="1"/>
          </p:cNvSpPr>
          <p:nvPr>
            <p:ph type="title"/>
          </p:nvPr>
        </p:nvSpPr>
        <p:spPr>
          <a:xfrm>
            <a:off x="2201334" y="175321"/>
            <a:ext cx="8596668" cy="1320800"/>
          </a:xfrm>
        </p:spPr>
        <p:txBody>
          <a:bodyPr/>
          <a:lstStyle/>
          <a:p>
            <a:r>
              <a:rPr lang="en-AU" dirty="0"/>
              <a:t>Mathematics Advanced</a:t>
            </a:r>
          </a:p>
        </p:txBody>
      </p:sp>
      <p:sp>
        <p:nvSpPr>
          <p:cNvPr id="3" name="Content Placeholder 2">
            <a:extLst>
              <a:ext uri="{FF2B5EF4-FFF2-40B4-BE49-F238E27FC236}">
                <a16:creationId xmlns:a16="http://schemas.microsoft.com/office/drawing/2014/main" id="{8673DCE6-9A75-4353-8720-8166329BA66E}"/>
              </a:ext>
            </a:extLst>
          </p:cNvPr>
          <p:cNvSpPr>
            <a:spLocks noGrp="1"/>
          </p:cNvSpPr>
          <p:nvPr>
            <p:ph idx="1"/>
          </p:nvPr>
        </p:nvSpPr>
        <p:spPr>
          <a:xfrm>
            <a:off x="677334" y="2170114"/>
            <a:ext cx="8596668" cy="4512565"/>
          </a:xfrm>
        </p:spPr>
        <p:txBody>
          <a:bodyPr>
            <a:normAutofit fontScale="92500" lnSpcReduction="10000"/>
          </a:bodyPr>
          <a:lstStyle/>
          <a:p>
            <a:r>
              <a:rPr lang="en-AU" sz="1600" b="1" dirty="0"/>
              <a:t>Course Description: </a:t>
            </a:r>
            <a:r>
              <a:rPr lang="en-AU" sz="1600" dirty="0">
                <a:solidFill>
                  <a:srgbClr val="0070C0"/>
                </a:solidFill>
              </a:rPr>
              <a:t>The Mathematics Advanced course is a calculus-based course focused on developing student awareness of mathematics as a unique and powerful way of viewing the world to investigate order, relation, pattern, uncertainty and generality.</a:t>
            </a:r>
          </a:p>
          <a:p>
            <a:r>
              <a:rPr lang="en-AU" sz="1600" dirty="0">
                <a:solidFill>
                  <a:srgbClr val="FF0000"/>
                </a:solidFill>
              </a:rPr>
              <a:t>All students studying the Mathematics Advanced course will sit for a Year 12 examination.</a:t>
            </a:r>
          </a:p>
          <a:p>
            <a:r>
              <a:rPr lang="en-AU" sz="1600" b="1" dirty="0"/>
              <a:t>Content:</a:t>
            </a:r>
            <a:r>
              <a:rPr lang="en-AU" sz="1600" dirty="0"/>
              <a:t>  </a:t>
            </a:r>
            <a:r>
              <a:rPr lang="en-AU" sz="1600" dirty="0">
                <a:solidFill>
                  <a:srgbClr val="0070C0"/>
                </a:solidFill>
              </a:rPr>
              <a:t>The Mathematics Advanced Year 11 course content is comprised of five Topics, with the Topics divided into Subtopics. The Mathematics Advanced Year 12 course content includes four of the same Topics and the Topic of Financial Mathematics in place of the Topic of Exponential and Logarithmic Functions. The Topics are:</a:t>
            </a:r>
            <a:r>
              <a:rPr lang="en-AU" b="1" dirty="0"/>
              <a:t>                                                             </a:t>
            </a:r>
            <a:endParaRPr lang="en-AU" dirty="0"/>
          </a:p>
          <a:p>
            <a:pPr algn="ctr"/>
            <a:r>
              <a:rPr lang="en-AU" b="1" dirty="0">
                <a:solidFill>
                  <a:srgbClr val="FF0000"/>
                </a:solidFill>
              </a:rPr>
              <a:t>1. Functions</a:t>
            </a:r>
            <a:endParaRPr lang="en-AU" dirty="0">
              <a:solidFill>
                <a:srgbClr val="FF0000"/>
              </a:solidFill>
            </a:endParaRPr>
          </a:p>
          <a:p>
            <a:pPr algn="ctr"/>
            <a:r>
              <a:rPr lang="en-AU" b="1" dirty="0">
                <a:solidFill>
                  <a:srgbClr val="FF0000"/>
                </a:solidFill>
              </a:rPr>
              <a:t>2. Trigonometric Functions</a:t>
            </a:r>
            <a:endParaRPr lang="en-AU" dirty="0">
              <a:solidFill>
                <a:srgbClr val="FF0000"/>
              </a:solidFill>
            </a:endParaRPr>
          </a:p>
          <a:p>
            <a:pPr algn="ctr"/>
            <a:r>
              <a:rPr lang="en-AU" b="1" dirty="0">
                <a:solidFill>
                  <a:srgbClr val="FF0000"/>
                </a:solidFill>
              </a:rPr>
              <a:t>3. Calculus</a:t>
            </a:r>
            <a:endParaRPr lang="en-AU" dirty="0">
              <a:solidFill>
                <a:srgbClr val="FF0000"/>
              </a:solidFill>
            </a:endParaRPr>
          </a:p>
          <a:p>
            <a:pPr lvl="0" algn="ctr"/>
            <a:r>
              <a:rPr lang="en-AU" b="1" dirty="0">
                <a:solidFill>
                  <a:srgbClr val="FF0000"/>
                </a:solidFill>
              </a:rPr>
              <a:t>4. Exponential and Logarithmic Functions (Year 11 only)</a:t>
            </a:r>
            <a:endParaRPr lang="en-AU" dirty="0">
              <a:solidFill>
                <a:srgbClr val="FF0000"/>
              </a:solidFill>
            </a:endParaRPr>
          </a:p>
          <a:p>
            <a:pPr algn="ctr"/>
            <a:r>
              <a:rPr lang="en-AU" b="1" dirty="0">
                <a:solidFill>
                  <a:srgbClr val="FF0000"/>
                </a:solidFill>
              </a:rPr>
              <a:t>5. Statistical Analysis</a:t>
            </a:r>
          </a:p>
          <a:p>
            <a:pPr algn="ctr"/>
            <a:r>
              <a:rPr lang="en-AU" b="1" dirty="0">
                <a:solidFill>
                  <a:srgbClr val="C00000"/>
                </a:solidFill>
              </a:rPr>
              <a:t>6. Financial Mathematics (Year 12  only)</a:t>
            </a:r>
            <a:endParaRPr lang="en-AU" dirty="0">
              <a:solidFill>
                <a:srgbClr val="C00000"/>
              </a:solidFill>
            </a:endParaRPr>
          </a:p>
          <a:p>
            <a:pPr algn="ctr"/>
            <a:endParaRPr lang="en-AU" dirty="0">
              <a:solidFill>
                <a:srgbClr val="FF0000"/>
              </a:solidFill>
            </a:endParaRPr>
          </a:p>
        </p:txBody>
      </p:sp>
      <p:pic>
        <p:nvPicPr>
          <p:cNvPr id="4" name="Picture 3">
            <a:extLst>
              <a:ext uri="{FF2B5EF4-FFF2-40B4-BE49-F238E27FC236}">
                <a16:creationId xmlns:a16="http://schemas.microsoft.com/office/drawing/2014/main" id="{D701CE33-629A-42C8-A968-D7F9717E47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96" y="175321"/>
            <a:ext cx="2049934" cy="1864068"/>
          </a:xfrm>
          <a:prstGeom prst="rect">
            <a:avLst/>
          </a:prstGeom>
        </p:spPr>
      </p:pic>
      <p:sp>
        <p:nvSpPr>
          <p:cNvPr id="6" name="Rectangle 1">
            <a:extLst>
              <a:ext uri="{FF2B5EF4-FFF2-40B4-BE49-F238E27FC236}">
                <a16:creationId xmlns:a16="http://schemas.microsoft.com/office/drawing/2014/main" id="{E704471C-4E23-468D-8F27-E3CA5D17DD5C}"/>
              </a:ext>
            </a:extLst>
          </p:cNvPr>
          <p:cNvSpPr>
            <a:spLocks noChangeArrowheads="1"/>
          </p:cNvSpPr>
          <p:nvPr/>
        </p:nvSpPr>
        <p:spPr bwMode="auto">
          <a:xfrm>
            <a:off x="1093788" y="4961069"/>
            <a:ext cx="14606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9132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BD34D-911C-40FB-80A3-2E1FEB5A1719}"/>
              </a:ext>
            </a:extLst>
          </p:cNvPr>
          <p:cNvSpPr>
            <a:spLocks noGrp="1"/>
          </p:cNvSpPr>
          <p:nvPr>
            <p:ph type="title"/>
          </p:nvPr>
        </p:nvSpPr>
        <p:spPr>
          <a:xfrm>
            <a:off x="2201334" y="175321"/>
            <a:ext cx="8596668" cy="1320800"/>
          </a:xfrm>
        </p:spPr>
        <p:txBody>
          <a:bodyPr/>
          <a:lstStyle/>
          <a:p>
            <a:r>
              <a:rPr lang="en-AU" dirty="0"/>
              <a:t>Mathematics Extension 1 </a:t>
            </a:r>
          </a:p>
        </p:txBody>
      </p:sp>
      <p:sp>
        <p:nvSpPr>
          <p:cNvPr id="3" name="Content Placeholder 2">
            <a:extLst>
              <a:ext uri="{FF2B5EF4-FFF2-40B4-BE49-F238E27FC236}">
                <a16:creationId xmlns:a16="http://schemas.microsoft.com/office/drawing/2014/main" id="{8673DCE6-9A75-4353-8720-8166329BA66E}"/>
              </a:ext>
            </a:extLst>
          </p:cNvPr>
          <p:cNvSpPr>
            <a:spLocks noGrp="1"/>
          </p:cNvSpPr>
          <p:nvPr>
            <p:ph idx="1"/>
          </p:nvPr>
        </p:nvSpPr>
        <p:spPr>
          <a:xfrm>
            <a:off x="677334" y="2160589"/>
            <a:ext cx="9431866" cy="3813491"/>
          </a:xfrm>
        </p:spPr>
        <p:txBody>
          <a:bodyPr>
            <a:normAutofit fontScale="92500" lnSpcReduction="10000"/>
          </a:bodyPr>
          <a:lstStyle/>
          <a:p>
            <a:pPr lvl="0"/>
            <a:r>
              <a:rPr lang="en-AU" b="1" dirty="0"/>
              <a:t>Course Description: </a:t>
            </a:r>
            <a:r>
              <a:rPr lang="en-AU" dirty="0">
                <a:solidFill>
                  <a:srgbClr val="0070C0"/>
                </a:solidFill>
              </a:rPr>
              <a:t>The Mathematics Extension 1 Year 11 course includes the Mathematics Advanced Year 11 course. The Mathematics Extension 1 Year 12 course includes the Mathematics Advanced Year 12 course.</a:t>
            </a:r>
          </a:p>
          <a:p>
            <a:pPr lvl="0"/>
            <a:r>
              <a:rPr lang="en-AU" dirty="0">
                <a:solidFill>
                  <a:srgbClr val="FF0000"/>
                </a:solidFill>
              </a:rPr>
              <a:t>All students studying the Mathematics Extension 1 course will sit for a Year 12 examination.</a:t>
            </a:r>
          </a:p>
          <a:p>
            <a:r>
              <a:rPr lang="en-AU" b="1" dirty="0">
                <a:solidFill>
                  <a:schemeClr val="tx1"/>
                </a:solidFill>
              </a:rPr>
              <a:t>Content</a:t>
            </a:r>
            <a:r>
              <a:rPr lang="en-AU" dirty="0">
                <a:solidFill>
                  <a:schemeClr val="tx1"/>
                </a:solidFill>
              </a:rPr>
              <a:t>:</a:t>
            </a:r>
            <a:r>
              <a:rPr lang="en-AU" dirty="0"/>
              <a:t> </a:t>
            </a:r>
            <a:r>
              <a:rPr lang="en-AU" dirty="0">
                <a:solidFill>
                  <a:srgbClr val="0070C0"/>
                </a:solidFill>
              </a:rPr>
              <a:t>The Mathematics Extension 1 Year 11 course content is comprised of four Topics, with the Topics divided into Subtopics. The Mathematics Extension 1 Year 12 course content includes the Topics Trigonometric Functions and Calculus continued from Year 11 and introduces three different Topics. The Topics are:</a:t>
            </a:r>
          </a:p>
          <a:p>
            <a:r>
              <a:rPr lang="en-AU" b="1" dirty="0">
                <a:solidFill>
                  <a:srgbClr val="FF0000"/>
                </a:solidFill>
              </a:rPr>
              <a:t>1. Functions (Year 11 Only)                                  2. Trigonometric Functions</a:t>
            </a:r>
            <a:endParaRPr lang="en-AU" dirty="0">
              <a:solidFill>
                <a:srgbClr val="FF0000"/>
              </a:solidFill>
            </a:endParaRPr>
          </a:p>
          <a:p>
            <a:r>
              <a:rPr lang="en-AU" b="1" dirty="0">
                <a:solidFill>
                  <a:srgbClr val="FF0000"/>
                </a:solidFill>
              </a:rPr>
              <a:t>3. Calculus                                                           4. Combinatorics (Year 11 Only)</a:t>
            </a:r>
            <a:endParaRPr lang="en-AU" dirty="0">
              <a:solidFill>
                <a:srgbClr val="FF0000"/>
              </a:solidFill>
            </a:endParaRPr>
          </a:p>
          <a:p>
            <a:r>
              <a:rPr lang="en-AU" b="1" dirty="0">
                <a:solidFill>
                  <a:srgbClr val="FF0000"/>
                </a:solidFill>
              </a:rPr>
              <a:t>5. Proof (Year 12 Only)                                        6. Vectors (Year 12 Only)</a:t>
            </a:r>
            <a:endParaRPr lang="en-AU" dirty="0">
              <a:solidFill>
                <a:srgbClr val="FF0000"/>
              </a:solidFill>
            </a:endParaRPr>
          </a:p>
          <a:p>
            <a:pPr marL="0" indent="0">
              <a:buNone/>
            </a:pPr>
            <a:r>
              <a:rPr lang="en-AU" b="1" dirty="0">
                <a:solidFill>
                  <a:srgbClr val="FF0000"/>
                </a:solidFill>
              </a:rPr>
              <a:t>     7. Statistical Analysis (Year 12 Only) </a:t>
            </a:r>
            <a:endParaRPr lang="en-AU" dirty="0">
              <a:solidFill>
                <a:srgbClr val="FF0000"/>
              </a:solidFill>
            </a:endParaRPr>
          </a:p>
        </p:txBody>
      </p:sp>
      <p:pic>
        <p:nvPicPr>
          <p:cNvPr id="4" name="Picture 3">
            <a:extLst>
              <a:ext uri="{FF2B5EF4-FFF2-40B4-BE49-F238E27FC236}">
                <a16:creationId xmlns:a16="http://schemas.microsoft.com/office/drawing/2014/main" id="{D701CE33-629A-42C8-A968-D7F9717E47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96" y="175321"/>
            <a:ext cx="2049934" cy="1864068"/>
          </a:xfrm>
          <a:prstGeom prst="rect">
            <a:avLst/>
          </a:prstGeom>
        </p:spPr>
      </p:pic>
    </p:spTree>
    <p:extLst>
      <p:ext uri="{BB962C8B-B14F-4D97-AF65-F5344CB8AC3E}">
        <p14:creationId xmlns:p14="http://schemas.microsoft.com/office/powerpoint/2010/main" val="35050113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325</TotalTime>
  <Words>395</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Trebuchet MS</vt:lpstr>
      <vt:lpstr>Wingdings 3</vt:lpstr>
      <vt:lpstr>Facet</vt:lpstr>
      <vt:lpstr>Mathematics  Standard</vt:lpstr>
      <vt:lpstr>Mathematics Advanced</vt:lpstr>
      <vt:lpstr>Mathematics Extension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Conroy</dc:creator>
  <cp:lastModifiedBy>Shane Conroy</cp:lastModifiedBy>
  <cp:revision>7</cp:revision>
  <dcterms:created xsi:type="dcterms:W3CDTF">2020-07-29T01:39:17Z</dcterms:created>
  <dcterms:modified xsi:type="dcterms:W3CDTF">2020-08-04T04:16:57Z</dcterms:modified>
</cp:coreProperties>
</file>